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Arial Rounded MT Bold" charset="0"/>
      <p:regular r:id="rId15"/>
    </p:embeddedFont>
    <p:embeddedFont>
      <p:font typeface="Open Sans" pitchFamily="34" charset="0"/>
      <p:regular r:id="rId16"/>
      <p:bold r:id="rId17"/>
      <p:italic r:id="rId18"/>
      <p:boldItalic r:id="rId19"/>
    </p:embeddedFont>
    <p:embeddedFont>
      <p:font typeface="Constantia" pitchFamily="18" charset="0"/>
      <p:regular r:id="rId20"/>
      <p:bold r:id="rId21"/>
      <p:italic r:id="rId22"/>
      <p:boldItalic r:id="rId23"/>
    </p:embeddedFont>
    <p:embeddedFont>
      <p:font typeface="Martel Sans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Wingdings 2" pitchFamily="18" charset="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65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10" autoAdjust="0"/>
  </p:normalViewPr>
  <p:slideViewPr>
    <p:cSldViewPr snapToGrid="0" snapToObjects="1">
      <p:cViewPr>
        <p:scale>
          <a:sx n="70" d="100"/>
          <a:sy n="70" d="100"/>
        </p:scale>
        <p:origin x="-366" y="-264"/>
      </p:cViewPr>
      <p:guideLst>
        <p:guide orient="horz" pos="2565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405" indent="0" algn="r">
              <a:buNone/>
              <a:defRPr>
                <a:solidFill>
                  <a:schemeClr val="tx1"/>
                </a:solidFill>
              </a:defRPr>
            </a:lvl1pPr>
            <a:lvl2pPr marL="653415" indent="0" algn="ctr">
              <a:buNone/>
            </a:lvl2pPr>
            <a:lvl3pPr marL="1306195" indent="0" algn="ctr">
              <a:buNone/>
            </a:lvl3pPr>
            <a:lvl4pPr marL="1959610" indent="0" algn="ctr">
              <a:buNone/>
            </a:lvl4pPr>
            <a:lvl5pPr marL="2612390" indent="0" algn="ctr">
              <a:buNone/>
            </a:lvl5pPr>
            <a:lvl6pPr marL="3265805" indent="0" algn="ctr">
              <a:buNone/>
            </a:lvl6pPr>
            <a:lvl7pPr marL="3918585" indent="0" algn="ctr">
              <a:buNone/>
            </a:lvl7pPr>
            <a:lvl8pPr marL="4572000" indent="0" algn="ctr">
              <a:buNone/>
            </a:lvl8pPr>
            <a:lvl9pPr marL="522478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5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/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2/18/2026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>
    <p:cover dir="d"/>
  </p:transition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795" indent="-391795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5242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indent="-35242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7990" indent="-30035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785" indent="-30035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580" indent="-30035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60985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95" indent="-260985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0" indent="-260985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909" y="2470697"/>
            <a:ext cx="114165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900" b="1" dirty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ElectViz – Election Data Visualization for Media</a:t>
            </a:r>
            <a:endParaRPr lang="en-US" sz="49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3" y="38719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2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Transforming Indian Election Data into Actionable Insights Through Interactive Power BI Dashboards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7732" y="615669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Presented by:</a:t>
            </a: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  <a:r>
              <a:rPr lang="en-US" sz="2400" dirty="0" err="1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Swayam</a:t>
            </a: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  <a:r>
              <a:rPr lang="en-US" sz="2400" dirty="0" err="1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Bana</a:t>
            </a:r>
            <a:r>
              <a:rPr lang="en-US" sz="24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87732" y="521344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Mentor:</a:t>
            </a: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</a:t>
            </a:r>
            <a:r>
              <a:rPr lang="en-US" sz="24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Mrs. </a:t>
            </a:r>
            <a:r>
              <a:rPr lang="en-US" sz="2400" dirty="0" err="1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Nithyasri</a:t>
            </a:r>
            <a:r>
              <a:rPr lang="en-US" sz="24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S J</a:t>
            </a:r>
            <a:endParaRPr lang="en-US" sz="2400" dirty="0"/>
          </a:p>
        </p:txBody>
      </p:sp>
      <p:sp>
        <p:nvSpPr>
          <p:cNvPr id="8" name="Text 0"/>
          <p:cNvSpPr/>
          <p:nvPr/>
        </p:nvSpPr>
        <p:spPr>
          <a:xfrm>
            <a:off x="1693200" y="1197736"/>
            <a:ext cx="114165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b="1" dirty="0" smtClean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Infosys Springboard Virtual Internship 6.0 Batch 11 Group-1</a:t>
            </a:r>
            <a:endParaRPr lang="en-US" sz="36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811" y="999176"/>
            <a:ext cx="69969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Acknowledgement &amp; 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1934769"/>
            <a:ext cx="3544491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Acknowledgements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3" y="2586871"/>
            <a:ext cx="6671532" cy="2381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Infosys Springboard Team – for organizing this valuable internship opportunity</a:t>
            </a:r>
          </a:p>
          <a:p>
            <a:pPr>
              <a:lnSpc>
                <a:spcPts val="2025"/>
              </a:lnSpc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Our Mentor – for her continuous support and feedback</a:t>
            </a:r>
          </a:p>
          <a:p>
            <a:pPr>
              <a:lnSpc>
                <a:spcPts val="3335"/>
              </a:lnSpc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My Teammates – for collaboration, encouragement, and insights</a:t>
            </a:r>
            <a:endParaRPr lang="en-US" sz="2000" dirty="0">
              <a:solidFill>
                <a:srgbClr val="2C3249"/>
              </a:solidFill>
              <a:latin typeface="Times New Roman" panose="02020603050405020304" pitchFamily="18" charset="0"/>
              <a:ea typeface="Martel Sans" panose="00000500000000000000"/>
              <a:cs typeface="Times New Roman" panose="02020603050405020304" pitchFamily="18" charset="0"/>
              <a:sym typeface="Martel Sans" panose="0000050000000000000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35954" y="5194270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References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3793" y="5619561"/>
            <a:ext cx="6244709" cy="1088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335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Election Dataset (</a:t>
            </a:r>
            <a:r>
              <a:rPr lang="en-US" sz="2000" dirty="0" err="1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Kaggle</a:t>
            </a: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 source)</a:t>
            </a:r>
          </a:p>
          <a:p>
            <a:pPr>
              <a:lnSpc>
                <a:spcPts val="1875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Microsoft Power BI Documentation</a:t>
            </a:r>
          </a:p>
          <a:p>
            <a:pPr>
              <a:lnSpc>
                <a:spcPts val="3375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Infosys Springboard Virtual Internship course materials</a:t>
            </a:r>
            <a:endParaRPr lang="en-US" sz="2000" dirty="0">
              <a:solidFill>
                <a:srgbClr val="2C3249"/>
              </a:solidFill>
              <a:latin typeface="Times New Roman" panose="02020603050405020304" pitchFamily="18" charset="0"/>
              <a:ea typeface="Martel Sans" panose="00000500000000000000"/>
              <a:cs typeface="Times New Roman" panose="02020603050405020304" pitchFamily="18" charset="0"/>
              <a:sym typeface="Martel Sans" panose="0000050000000000000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62982" y="1934769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662982" y="2586873"/>
            <a:ext cx="611778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2982" y="4242554"/>
            <a:ext cx="6117789" cy="72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11" name="Rectangle 10"/>
          <p:cNvSpPr/>
          <p:nvPr/>
        </p:nvSpPr>
        <p:spPr>
          <a:xfrm>
            <a:off x="521557" y="4242554"/>
            <a:ext cx="1054375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35"/>
              </a:lnSpc>
            </a:pPr>
            <a:r>
              <a:rPr lang="en-US" sz="2000" dirty="0" smtClean="0">
                <a:solidFill>
                  <a:srgbClr val="2C3249"/>
                </a:solidFill>
                <a:latin typeface="Times New Roman" panose="02020603050405020304" pitchFamily="18" charset="0"/>
                <a:ea typeface="Martel Sans" panose="00000500000000000000"/>
                <a:cs typeface="Times New Roman" panose="02020603050405020304" pitchFamily="18" charset="0"/>
                <a:sym typeface="Martel Sans" panose="00000500000000000000"/>
              </a:rPr>
              <a:t>This internship has been a significant step in our professional growth and technical journey. </a:t>
            </a:r>
            <a:endParaRPr lang="en-US" sz="2000" dirty="0">
              <a:solidFill>
                <a:srgbClr val="2C3249"/>
              </a:solidFill>
              <a:latin typeface="Times New Roman" panose="02020603050405020304" pitchFamily="18" charset="0"/>
              <a:ea typeface="Martel Sans" panose="00000500000000000000"/>
              <a:cs typeface="Times New Roman" panose="02020603050405020304" pitchFamily="18" charset="0"/>
              <a:sym typeface="Martel Sans" panose="00000500000000000000"/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13591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2" y="1898454"/>
            <a:ext cx="828413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This project demonstrates how election data can be transformed into actionable insights using data analytics and visualization. </a:t>
            </a:r>
            <a:endParaRPr lang="en-US" sz="1700" dirty="0" smtClean="0">
              <a:solidFill>
                <a:srgbClr val="443728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By </a:t>
            </a: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focusing on trends, competitiveness, and winning factors, the dashboards provide a deeper understanding of Indian electoral dynamics beyond traditional seat-based analysis.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432542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9248777" y="1490306"/>
            <a:ext cx="4531877" cy="3260408"/>
          </a:xfrm>
          <a:prstGeom prst="roundRect">
            <a:avLst>
              <a:gd name="adj" fmla="val 5009"/>
            </a:avLst>
          </a:prstGeom>
          <a:solidFill>
            <a:srgbClr val="84C1FA"/>
          </a:solidFill>
        </p:spPr>
      </p:sp>
      <p:sp>
        <p:nvSpPr>
          <p:cNvPr id="6" name="Text 4"/>
          <p:cNvSpPr/>
          <p:nvPr/>
        </p:nvSpPr>
        <p:spPr>
          <a:xfrm>
            <a:off x="9702403" y="1921196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Impact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702406" y="2573298"/>
            <a:ext cx="4078248" cy="2177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ElectViz bridges the gap between raw electoral data and meaningful insights, enabling media professionals to deliver comprehensive, data-backed election coverage to the public.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93791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530910" y="5287804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Decision Making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530910" y="6132554"/>
            <a:ext cx="342149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Empowering journalists and analysts with evidence-based insights for accurate election coverage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35895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973011" y="5287804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Analytical Thinking in Political Analysis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973011" y="6132554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Moving beyond surface-level metrics to understand underlying electoral patterns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77996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0415115" y="5287804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as a Storytelling Tool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415115" y="6132554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Transforming complex datasets into compelling narratives accessible to diverse audiences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16336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332577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Thank you for your time and guidance throughout this project journey.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3" y="4057207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793791" y="4433292"/>
            <a:ext cx="6418302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Questions &amp; Discussion Welcome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93793" y="5340429"/>
            <a:ext cx="13042821" cy="72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I'm happy to discuss any aspect of the ElectViz project, from technical implementation details to potential applications in media coverage and political analysis.</a:t>
            </a:r>
            <a:endParaRPr lang="en-US" sz="1700" dirty="0"/>
          </a:p>
        </p:txBody>
      </p:sp>
    </p:spTree>
  </p:cSld>
  <p:clrMapOvr>
    <a:masterClrMapping/>
  </p:clrMapOvr>
  <p:transition spd="med">
    <p:split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3" name="Text 0"/>
          <p:cNvSpPr/>
          <p:nvPr/>
        </p:nvSpPr>
        <p:spPr>
          <a:xfrm>
            <a:off x="6280191" y="128528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Introduction</a:t>
            </a:r>
            <a:endParaRPr lang="en-US" sz="4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3" y="2334221"/>
            <a:ext cx="7556421" cy="2177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Indian elections produce large and complex datasets across constituencies.</a:t>
            </a:r>
          </a:p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Raw data alone cannot clearly explain party dominance or election competitiveness.</a:t>
            </a:r>
          </a:p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Deeper analysis is needed to understand regional trends and voter behavior over time.</a:t>
            </a:r>
            <a:endParaRPr lang="en-US" sz="1700" dirty="0">
              <a:solidFill>
                <a:srgbClr val="443728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1" y="4511637"/>
            <a:ext cx="7556421" cy="2177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b="1" dirty="0" err="1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ElectViz</a:t>
            </a: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is a comprehensive Power BI–based analytics project designed to transform this raw election data into actionable insights through interactive dashboards.</a:t>
            </a:r>
          </a:p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project analyzes seat performance, vote share distribution, demographic factors, candidate electability, historical trends, and winning factors.</a:t>
            </a:r>
          </a:p>
          <a:p>
            <a:pPr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Analysis is conducted across Indian elections from 2009 to 2021.</a:t>
            </a: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100" y="629724"/>
            <a:ext cx="1540430" cy="419933"/>
          </a:xfrm>
          <a:prstGeom prst="roundRect">
            <a:avLst>
              <a:gd name="adj" fmla="val 17950"/>
            </a:avLst>
          </a:prstGeom>
          <a:solidFill>
            <a:srgbClr val="EBE2E0"/>
          </a:solidFill>
        </p:spPr>
      </p:sp>
      <p:sp>
        <p:nvSpPr>
          <p:cNvPr id="3" name="Text 1"/>
          <p:cNvSpPr/>
          <p:nvPr/>
        </p:nvSpPr>
        <p:spPr>
          <a:xfrm>
            <a:off x="919642" y="696992"/>
            <a:ext cx="1271349" cy="28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ARCHITECTURE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5100" y="1138359"/>
            <a:ext cx="6486286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System Design &amp; Workflow</a:t>
            </a:r>
            <a:endParaRPr lang="en-US" sz="4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5097" y="2172058"/>
            <a:ext cx="224314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85098" y="2522815"/>
            <a:ext cx="4205526" cy="30480"/>
          </a:xfrm>
          <a:prstGeom prst="rect">
            <a:avLst/>
          </a:prstGeom>
          <a:solidFill>
            <a:srgbClr val="835E54"/>
          </a:solidFill>
        </p:spPr>
      </p:sp>
      <p:sp>
        <p:nvSpPr>
          <p:cNvPr id="7" name="Text 5"/>
          <p:cNvSpPr/>
          <p:nvPr/>
        </p:nvSpPr>
        <p:spPr>
          <a:xfrm>
            <a:off x="785098" y="2695934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Data Collection</a:t>
            </a:r>
            <a:endParaRPr lang="en-US" sz="21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5098" y="3179447"/>
            <a:ext cx="4205526" cy="17841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Historical </a:t>
            </a: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Indian State Level Assembly Constituencies </a:t>
            </a: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election datasets spanning 2009–2021, including candidate-level details, constituency demographics, </a:t>
            </a:r>
            <a:r>
              <a:rPr lang="en-US" sz="1700" dirty="0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from </a:t>
            </a:r>
            <a:r>
              <a:rPr lang="en-US" sz="1700" b="1" dirty="0" err="1" smtClean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Kaggle</a:t>
            </a:r>
            <a:endParaRPr lang="en-US" sz="1700" b="1" dirty="0"/>
          </a:p>
        </p:txBody>
      </p:sp>
      <p:sp>
        <p:nvSpPr>
          <p:cNvPr id="9" name="Text 7"/>
          <p:cNvSpPr/>
          <p:nvPr/>
        </p:nvSpPr>
        <p:spPr>
          <a:xfrm>
            <a:off x="5212437" y="2172058"/>
            <a:ext cx="224314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12437" y="2522815"/>
            <a:ext cx="4205526" cy="30480"/>
          </a:xfrm>
          <a:prstGeom prst="rect">
            <a:avLst/>
          </a:prstGeom>
          <a:solidFill>
            <a:srgbClr val="835E54"/>
          </a:solidFill>
        </p:spPr>
      </p:sp>
      <p:sp>
        <p:nvSpPr>
          <p:cNvPr id="11" name="Text 9"/>
          <p:cNvSpPr/>
          <p:nvPr/>
        </p:nvSpPr>
        <p:spPr>
          <a:xfrm>
            <a:off x="5212437" y="2695934"/>
            <a:ext cx="3901202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 &amp; Transformation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12437" y="3179447"/>
            <a:ext cx="4205526" cy="17841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Power Query processes for removing duplicates, handling missing values, standardizing party names, and creating calculated columns for age groups, margins, and contest types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09411" y="5459192"/>
            <a:ext cx="224314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19642" y="5780600"/>
            <a:ext cx="4205526" cy="30480"/>
          </a:xfrm>
          <a:prstGeom prst="rect">
            <a:avLst/>
          </a:prstGeom>
          <a:solidFill>
            <a:srgbClr val="835E54"/>
          </a:solidFill>
        </p:spPr>
      </p:sp>
      <p:sp>
        <p:nvSpPr>
          <p:cNvPr id="15" name="Text 13"/>
          <p:cNvSpPr/>
          <p:nvPr/>
        </p:nvSpPr>
        <p:spPr>
          <a:xfrm>
            <a:off x="1009411" y="587752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Modeling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19642" y="6361032"/>
            <a:ext cx="4205526" cy="1427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Optimized star schema with relationships connecting Candidates, Constituencies, Parties, States, and Years for enhanced query performance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436751" y="5388827"/>
            <a:ext cx="224314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436751" y="5877523"/>
            <a:ext cx="294751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Measures &amp; Calculations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5436751" y="6361032"/>
            <a:ext cx="4266981" cy="15240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DAX formulas computing Winning Margin %, Close Contest Rate, Vote Share %, Repeat Candidate Rate, and Seats Won %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1908546" y="5353645"/>
            <a:ext cx="224314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0194777" y="5877523"/>
            <a:ext cx="2856786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&amp; Insights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10008056" y="6361032"/>
            <a:ext cx="4205526" cy="15240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Interactive Power BI dashboards featuring dynamic slicers, drill-down capabilities, and cross-filtering for comprehensive analysis</a:t>
            </a:r>
            <a:endParaRPr lang="en-US" sz="1700" dirty="0"/>
          </a:p>
        </p:txBody>
      </p:sp>
      <p:sp>
        <p:nvSpPr>
          <p:cNvPr id="25" name="Shape 12"/>
          <p:cNvSpPr/>
          <p:nvPr/>
        </p:nvSpPr>
        <p:spPr>
          <a:xfrm>
            <a:off x="9805783" y="5765360"/>
            <a:ext cx="4205526" cy="30480"/>
          </a:xfrm>
          <a:prstGeom prst="rect">
            <a:avLst/>
          </a:prstGeom>
          <a:solidFill>
            <a:srgbClr val="835E54"/>
          </a:solidFill>
        </p:spPr>
      </p:sp>
      <p:sp>
        <p:nvSpPr>
          <p:cNvPr id="26" name="Shape 12"/>
          <p:cNvSpPr/>
          <p:nvPr/>
        </p:nvSpPr>
        <p:spPr>
          <a:xfrm>
            <a:off x="5277568" y="5780600"/>
            <a:ext cx="4205526" cy="30480"/>
          </a:xfrm>
          <a:prstGeom prst="rect">
            <a:avLst/>
          </a:prstGeom>
          <a:solidFill>
            <a:srgbClr val="835E54"/>
          </a:solid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05783" y="982386"/>
            <a:ext cx="3732796" cy="437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811" y="999176"/>
            <a:ext cx="69969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Transformation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1934769"/>
            <a:ext cx="3544491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Query Operations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3" y="2586871"/>
            <a:ext cx="6244709" cy="25404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Automated duplicate removal across multiple data sources</a:t>
            </a:r>
            <a:endParaRPr lang="en-US" sz="1700" dirty="0"/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Intelligent handling of missing values using contextual imputation</a:t>
            </a:r>
            <a:endParaRPr lang="en-US" sz="1700" dirty="0"/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Standardization of party nomenclature across election years</a:t>
            </a:r>
            <a:endParaRPr lang="en-US" sz="1700" dirty="0"/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Creation of derived attributes for enhanced analysis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93790" y="5354159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Calculated Dimensions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3793" y="6006262"/>
            <a:ext cx="6244709" cy="1088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Age group categorization for demographic insights</a:t>
            </a:r>
            <a:endParaRPr lang="en-US" sz="1700" dirty="0"/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Victory margin classifications</a:t>
            </a:r>
            <a:endParaRPr lang="en-US" sz="1700" dirty="0"/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Contest type indicators (competitive vs. safe seats)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36168" y="1707955"/>
            <a:ext cx="6571418" cy="5862637"/>
          </a:xfrm>
          <a:prstGeom prst="roundRect">
            <a:avLst>
              <a:gd name="adj" fmla="val 2786"/>
            </a:avLst>
          </a:prstGeom>
          <a:solidFill>
            <a:srgbClr val="84C1FA"/>
          </a:solidFill>
        </p:spPr>
      </p:sp>
      <p:sp>
        <p:nvSpPr>
          <p:cNvPr id="8" name="Text 6"/>
          <p:cNvSpPr/>
          <p:nvPr/>
        </p:nvSpPr>
        <p:spPr>
          <a:xfrm>
            <a:off x="7662982" y="1934769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Quality Metrics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662982" y="2586873"/>
            <a:ext cx="611778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transformation process ensures data integrity through systematic validation and cleansing procedures, resulting in a unified dataset ready for comprehensive electoral analysis.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2982" y="4242554"/>
            <a:ext cx="6117789" cy="72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Key Achievement:</a:t>
            </a: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 Successfully standardized data from multiple sources spanning 12+ years of election history.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372197"/>
            <a:ext cx="58497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Discovered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3" y="2534606"/>
            <a:ext cx="3090506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69039"/>
            <a:ext cx="2621637" cy="49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Vote Share Vs Seat Wins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11110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2" y="2769039"/>
            <a:ext cx="26217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Geographical Influence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345542" y="3259456"/>
            <a:ext cx="262175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Geographical distribution of votes and constituency-level margins are critical determinants of election outcomes.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769039"/>
            <a:ext cx="26217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Middle-Aged Dominance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62982" y="3259455"/>
            <a:ext cx="262175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Middle-aged candidates consistently dominate seat victories, indicating a preference for seasoned leadership among voters.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745985" y="2534607"/>
            <a:ext cx="3090625" cy="2773798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745987" y="2769039"/>
            <a:ext cx="3090624" cy="639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Candidate </a:t>
            </a: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Success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980419" y="3208132"/>
            <a:ext cx="2621757" cy="11400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Candidates who contest multiple elections demonstrate a significantly higher probability of winning, suggesting experience and recognition are key.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3" y="5535217"/>
            <a:ext cx="13658477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7696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Increasing Competition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28226" y="6260071"/>
            <a:ext cx="125739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Elections across India are becoming increasingly competitive over time, with narrower victory margins in many constituencies.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007386" y="3254174"/>
            <a:ext cx="2856073" cy="16619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vote share does not always translate into proportional seat victories, highlighting the impact of electoral system mechanics.</a:t>
            </a: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7642" y="1001992"/>
            <a:ext cx="58497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MileStones Completed</a:t>
            </a:r>
            <a:endParaRPr lang="en-US" sz="44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311150" y="2080895"/>
            <a:ext cx="3185160" cy="5397500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558324" y="2278819"/>
            <a:ext cx="2621637" cy="49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 dirty="0" smtClean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MileStone 1</a:t>
            </a:r>
            <a:endParaRPr lang="en-US" sz="2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45542" y="2769039"/>
            <a:ext cx="26217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345542" y="3259456"/>
            <a:ext cx="262175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7"/>
          <p:cNvSpPr/>
          <p:nvPr>
            <p:custDataLst>
              <p:tags r:id="rId3"/>
            </p:custDataLst>
          </p:nvPr>
        </p:nvSpPr>
        <p:spPr>
          <a:xfrm>
            <a:off x="7428865" y="2122805"/>
            <a:ext cx="2908935" cy="5355590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>
              <a:lnSpc>
                <a:spcPts val="2750"/>
              </a:lnSpc>
            </a:pPr>
            <a:endParaRPr lang="en-US" altLang="en-US"/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endParaRPr lang="en-US" altLang="en-US" sz="2000" dirty="0" smtClean="0">
              <a:ln>
                <a:noFill/>
              </a:ln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Candidate Demographics dashboard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Electability analysis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Custom DAX measures creation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Advanced KPI calculations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Margin &amp; rate analysis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Interactive filtering enhancement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segmentation (age, category)</a:t>
            </a:r>
          </a:p>
          <a:p>
            <a:pPr algn="l" eaLnBrk="0" fontAlgn="base" hangingPunct="0">
              <a:lnSpc>
                <a:spcPct val="100000"/>
              </a:lnSpc>
              <a:buClrTx/>
              <a:buSzTx/>
              <a:buNone/>
            </a:pPr>
            <a:endParaRPr lang="en-US" altLang="en-US" sz="2000" dirty="0" smtClean="0">
              <a:ln>
                <a:noFill/>
              </a:ln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>
            <p:custDataLst>
              <p:tags r:id="rId4"/>
            </p:custDataLst>
          </p:nvPr>
        </p:nvSpPr>
        <p:spPr>
          <a:xfrm>
            <a:off x="8236387" y="1413949"/>
            <a:ext cx="26217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62982" y="3259455"/>
            <a:ext cx="262175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10"/>
          <p:cNvSpPr/>
          <p:nvPr>
            <p:custDataLst>
              <p:tags r:id="rId5"/>
            </p:custDataLst>
          </p:nvPr>
        </p:nvSpPr>
        <p:spPr>
          <a:xfrm>
            <a:off x="10716260" y="2087245"/>
            <a:ext cx="3090545" cy="5400040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>
            <p:custDataLst>
              <p:tags r:id="rId6"/>
            </p:custDataLst>
          </p:nvPr>
        </p:nvSpPr>
        <p:spPr>
          <a:xfrm>
            <a:off x="11298437" y="1321239"/>
            <a:ext cx="3090624" cy="639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980419" y="2769347"/>
            <a:ext cx="2621757" cy="11400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Trend Analysis implementation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Winning Factor analysis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Election Outcome insights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Comparative performance study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Final dashboard refinements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Insight generation &amp; validation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Report documentation</a:t>
            </a:r>
          </a:p>
          <a:p>
            <a:pPr algn="l" eaLnBrk="0" fontAlgn="base" hangingPunct="0">
              <a:buClrTx/>
              <a:buSz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Project presentation</a:t>
            </a:r>
          </a:p>
        </p:txBody>
      </p:sp>
      <p:sp>
        <p:nvSpPr>
          <p:cNvPr id="16" name="Text 14"/>
          <p:cNvSpPr/>
          <p:nvPr/>
        </p:nvSpPr>
        <p:spPr>
          <a:xfrm>
            <a:off x="1028224" y="57696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28226" y="6260071"/>
            <a:ext cx="125739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37" name="Rectangle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1150" y="2651125"/>
            <a:ext cx="3103245" cy="4836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Dataset understanding &amp; exploration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cleaning &amp; preprocessing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Missing &amp; duplicate handling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type correction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Column standardization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Initial data modeling (Power BI)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validation checks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Relationship creation between tables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Basic KPI identification</a:t>
            </a:r>
          </a:p>
        </p:txBody>
      </p:sp>
      <p:sp>
        <p:nvSpPr>
          <p:cNvPr id="5" name="Shape 1"/>
          <p:cNvSpPr/>
          <p:nvPr>
            <p:custDataLst>
              <p:tags r:id="rId8"/>
            </p:custDataLst>
          </p:nvPr>
        </p:nvSpPr>
        <p:spPr>
          <a:xfrm>
            <a:off x="3874770" y="2080895"/>
            <a:ext cx="3175635" cy="5355590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Election Overview dashboard creation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Party Performance analysis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Gender Distribution insights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Visual selection &amp; layout design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Basic DAX measures implementation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Slicers and filters integration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KPI cards development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Cross-visual interaction setup</a:t>
            </a:r>
          </a:p>
        </p:txBody>
      </p:sp>
      <p:sp>
        <p:nvSpPr>
          <p:cNvPr id="18" name="Text 2"/>
          <p:cNvSpPr/>
          <p:nvPr>
            <p:custDataLst>
              <p:tags r:id="rId9"/>
            </p:custDataLst>
          </p:nvPr>
        </p:nvSpPr>
        <p:spPr>
          <a:xfrm>
            <a:off x="4346099" y="2278819"/>
            <a:ext cx="2621637" cy="49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r>
              <a:rPr lang="en-US" sz="2400" b="1" dirty="0" smtClean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  <a:sym typeface="+mn-ea"/>
              </a:rPr>
              <a:t>MileStone 2</a:t>
            </a:r>
            <a:endParaRPr lang="en-US" sz="2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0" name="Text 2"/>
          <p:cNvSpPr/>
          <p:nvPr>
            <p:custDataLst>
              <p:tags r:id="rId10"/>
            </p:custDataLst>
          </p:nvPr>
        </p:nvSpPr>
        <p:spPr>
          <a:xfrm>
            <a:off x="7531259" y="2268659"/>
            <a:ext cx="2621637" cy="49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 dirty="0" smtClean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MileStone 3</a:t>
            </a:r>
            <a:endParaRPr lang="en-US" sz="2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" name="Text 2"/>
          <p:cNvSpPr/>
          <p:nvPr>
            <p:custDataLst>
              <p:tags r:id="rId11"/>
            </p:custDataLst>
          </p:nvPr>
        </p:nvSpPr>
        <p:spPr>
          <a:xfrm>
            <a:off x="10970419" y="2278819"/>
            <a:ext cx="2621637" cy="490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 dirty="0" smtClean="0">
                <a:solidFill>
                  <a:srgbClr val="443728"/>
                </a:solidFill>
                <a:latin typeface="Arial Rounded MT Bold" panose="020F0704030504030204" charset="0"/>
                <a:ea typeface="Crimson Pro Bold" pitchFamily="34" charset="-122"/>
                <a:cs typeface="Arial Rounded MT Bold" panose="020F0704030504030204" charset="0"/>
              </a:rPr>
              <a:t>MileStone 4</a:t>
            </a:r>
            <a:endParaRPr lang="en-US" sz="240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1691" y="78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573" y="1493035"/>
            <a:ext cx="5791026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7375" y="1493035"/>
            <a:ext cx="5993147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573" y="4826000"/>
            <a:ext cx="5791026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2281" y="4774130"/>
            <a:ext cx="6058241" cy="327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106801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1" y="1776790"/>
            <a:ext cx="5259118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5821" y="1776789"/>
            <a:ext cx="5207837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96913" y="4854704"/>
            <a:ext cx="5771416" cy="323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9860" y="990600"/>
            <a:ext cx="5279589" cy="659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9141" y="2189678"/>
            <a:ext cx="3140512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</p:spPr>
      </p:sp>
      <p:sp>
        <p:nvSpPr>
          <p:cNvPr id="4" name="Shape 2"/>
          <p:cNvSpPr/>
          <p:nvPr/>
        </p:nvSpPr>
        <p:spPr>
          <a:xfrm>
            <a:off x="739141" y="2166818"/>
            <a:ext cx="3140512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</p:spPr>
      </p:sp>
      <p:sp>
        <p:nvSpPr>
          <p:cNvPr id="5" name="Shape 3"/>
          <p:cNvSpPr/>
          <p:nvPr/>
        </p:nvSpPr>
        <p:spPr>
          <a:xfrm>
            <a:off x="1992571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</p:spPr>
      </p:sp>
      <p:sp>
        <p:nvSpPr>
          <p:cNvPr id="6" name="Text 4"/>
          <p:cNvSpPr/>
          <p:nvPr/>
        </p:nvSpPr>
        <p:spPr>
          <a:xfrm>
            <a:off x="2182598" y="2031325"/>
            <a:ext cx="25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73099" y="2717602"/>
            <a:ext cx="2639734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Modeling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3100" y="3165398"/>
            <a:ext cx="2672597" cy="16311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Machine learning algorithms for seat forecasting based on historical trends and current indicators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076226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>
            <a:noFill/>
          </a:ln>
        </p:spPr>
      </p:sp>
      <p:sp>
        <p:nvSpPr>
          <p:cNvPr id="10" name="Shape 8"/>
          <p:cNvSpPr/>
          <p:nvPr/>
        </p:nvSpPr>
        <p:spPr>
          <a:xfrm>
            <a:off x="4076226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</p:spPr>
      </p:sp>
      <p:sp>
        <p:nvSpPr>
          <p:cNvPr id="11" name="Shape 9"/>
          <p:cNvSpPr/>
          <p:nvPr/>
        </p:nvSpPr>
        <p:spPr>
          <a:xfrm>
            <a:off x="5329774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</p:spPr>
      </p:sp>
      <p:sp>
        <p:nvSpPr>
          <p:cNvPr id="12" name="Text 10"/>
          <p:cNvSpPr/>
          <p:nvPr/>
        </p:nvSpPr>
        <p:spPr>
          <a:xfrm>
            <a:off x="5519801" y="2031325"/>
            <a:ext cx="25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310185" y="2717602"/>
            <a:ext cx="2672715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Demographics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310185" y="3495320"/>
            <a:ext cx="2672715" cy="16311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Integration of voter demographics including income levels, education, and rural-urban distribution patterns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13427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</p:spPr>
      </p:sp>
      <p:sp>
        <p:nvSpPr>
          <p:cNvPr id="16" name="Shape 14"/>
          <p:cNvSpPr/>
          <p:nvPr/>
        </p:nvSpPr>
        <p:spPr>
          <a:xfrm>
            <a:off x="7413427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</p:spPr>
      </p:sp>
      <p:sp>
        <p:nvSpPr>
          <p:cNvPr id="17" name="Shape 15"/>
          <p:cNvSpPr/>
          <p:nvPr/>
        </p:nvSpPr>
        <p:spPr>
          <a:xfrm>
            <a:off x="8666976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</p:spPr>
      </p:sp>
      <p:sp>
        <p:nvSpPr>
          <p:cNvPr id="18" name="Text 16"/>
          <p:cNvSpPr/>
          <p:nvPr/>
        </p:nvSpPr>
        <p:spPr>
          <a:xfrm>
            <a:off x="8857002" y="2031325"/>
            <a:ext cx="25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647387" y="2717602"/>
            <a:ext cx="2672715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Data Integration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7387" y="3495318"/>
            <a:ext cx="2672715" cy="13049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Live election data APIs for up-to-the-minute results and trend analysis during active elections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10750631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</p:spPr>
      </p:sp>
      <p:sp>
        <p:nvSpPr>
          <p:cNvPr id="22" name="Shape 20"/>
          <p:cNvSpPr/>
          <p:nvPr/>
        </p:nvSpPr>
        <p:spPr>
          <a:xfrm>
            <a:off x="10750631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</p:spPr>
      </p:sp>
      <p:sp>
        <p:nvSpPr>
          <p:cNvPr id="23" name="Shape 21"/>
          <p:cNvSpPr/>
          <p:nvPr/>
        </p:nvSpPr>
        <p:spPr>
          <a:xfrm>
            <a:off x="12004179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</p:spPr>
      </p:sp>
      <p:sp>
        <p:nvSpPr>
          <p:cNvPr id="24" name="Text 22"/>
          <p:cNvSpPr/>
          <p:nvPr/>
        </p:nvSpPr>
        <p:spPr>
          <a:xfrm>
            <a:off x="12194206" y="2031325"/>
            <a:ext cx="25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984590" y="2717602"/>
            <a:ext cx="2672715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Constituency Drill-Through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984590" y="3495318"/>
            <a:ext cx="2672715" cy="13049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Dedicated pages for deep-dive analysis of individual constituencies with historical comparisons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39141" y="5942290"/>
            <a:ext cx="13152122" cy="1708190"/>
          </a:xfrm>
          <a:prstGeom prst="roundRect">
            <a:avLst>
              <a:gd name="adj" fmla="val 7144"/>
            </a:avLst>
          </a:prstGeom>
          <a:solidFill>
            <a:srgbClr val="FFFCFA"/>
          </a:solidFill>
        </p:spPr>
      </p:sp>
      <p:sp>
        <p:nvSpPr>
          <p:cNvPr id="28" name="Shape 26"/>
          <p:cNvSpPr/>
          <p:nvPr/>
        </p:nvSpPr>
        <p:spPr>
          <a:xfrm>
            <a:off x="739143" y="5850850"/>
            <a:ext cx="1315212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</p:spPr>
      </p:sp>
      <p:sp>
        <p:nvSpPr>
          <p:cNvPr id="29" name="Shape 27"/>
          <p:cNvSpPr/>
          <p:nvPr/>
        </p:nvSpPr>
        <p:spPr>
          <a:xfrm>
            <a:off x="6998435" y="5557006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</p:spPr>
      </p:sp>
      <p:sp>
        <p:nvSpPr>
          <p:cNvPr id="30" name="Text 28"/>
          <p:cNvSpPr/>
          <p:nvPr/>
        </p:nvSpPr>
        <p:spPr>
          <a:xfrm>
            <a:off x="7188462" y="5715357"/>
            <a:ext cx="25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73099" y="6401633"/>
            <a:ext cx="2639734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Sentiment Analysis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973099" y="6849430"/>
            <a:ext cx="12684205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Natural language processing of news articles and social media to gauge public sentiment and predict electoral shifts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584.95,&quot;top&quot;:104.03456692913387,&quot;width&quot;:548.04692913385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584.95,&quot;top&quot;:104.03456692913387,&quot;width&quot;:548.04692913385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584.95,&quot;top&quot;:104.03456692913387,&quot;width&quot;:548.04692913385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5.51543307086615,&quot;left&quot;:24.5,&quot;top&quot;:104.03456692913387,&quot;width&quot;:1108.4969291338584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951</Words>
  <Application>Microsoft Office PowerPoint</Application>
  <PresentationFormat>Custom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Rounded MT Bold</vt:lpstr>
      <vt:lpstr>Crimson Pro Bold</vt:lpstr>
      <vt:lpstr>Open Sans</vt:lpstr>
      <vt:lpstr>Constantia</vt:lpstr>
      <vt:lpstr>Wingdings</vt:lpstr>
      <vt:lpstr>Crimson Pro Light</vt:lpstr>
      <vt:lpstr>Times New Roman</vt:lpstr>
      <vt:lpstr>Martel Sans</vt:lpstr>
      <vt:lpstr>Calibri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29</cp:revision>
  <dcterms:created xsi:type="dcterms:W3CDTF">2026-02-06T14:28:00Z</dcterms:created>
  <dcterms:modified xsi:type="dcterms:W3CDTF">2026-02-18T13:09:20Z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5B7C6F1C0B4447A6B5B91039C69332F5_12</vt:lpwstr>
  </property>
  <property fmtid="{D5CDD505-2E9C-101B-9397-08002B2CF9AE}" pid="3" name="KSOProductBuildVer">
    <vt:lpwstr>1033-12.2.0.23196</vt:lpwstr>
  </property>
</Properties>
</file>